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slideLayout" Target="../slideLayouts/slideLayout10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transactional data to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Driving Growth Through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Leveraging insights to optimize customer experience and maximize revenue.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5967"/>
            <a:ext cx="7434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 &amp; Goals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14907"/>
            <a:ext cx="3664744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28224" y="234934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2536388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Analyze Purchases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3747016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3,900 transactions across categories.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2114907"/>
            <a:ext cx="3664863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919782" y="234934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6948" y="2536388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9782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Uncover Insights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919782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Spending patterns, segments, preferences.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4934069"/>
            <a:ext cx="7556421" cy="2229445"/>
          </a:xfrm>
          <a:prstGeom prst="roundRect">
            <a:avLst>
              <a:gd name="adj" fmla="val 427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028224" y="51685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5390" y="5355550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8224" y="6075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Guide Decisions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28224" y="656617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strategy, future-proof business.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Summary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65699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details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05907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Shopping behavior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59509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Volume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21638" y="412337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3,900 Rows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45254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18 Columns</a:t>
            </a:r>
            <a:endParaRPr lang="en-US" sz="16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101500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4081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with pandas, checked structure and statistics.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using median.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583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Renamed to snake_case for readability.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age_group and purchase_frequency_days.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cleaned data to PostgreSQL.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275" y="563285"/>
            <a:ext cx="7710249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Analysis: Key Business Questions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3275" y="2150626"/>
            <a:ext cx="7710249" cy="1225868"/>
          </a:xfrm>
          <a:prstGeom prst="roundRect">
            <a:avLst>
              <a:gd name="adj" fmla="val 8951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80415" y="2150626"/>
            <a:ext cx="91440" cy="1225868"/>
          </a:xfrm>
          <a:prstGeom prst="roundRect">
            <a:avLst>
              <a:gd name="adj" fmla="val 94087"/>
            </a:avLst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6499503" y="2378273"/>
            <a:ext cx="258806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499503" y="2821186"/>
            <a:ext cx="718637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Female: $75,191 | Male: $157,890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03275" y="3581281"/>
            <a:ext cx="7710249" cy="1225868"/>
          </a:xfrm>
          <a:prstGeom prst="roundRect">
            <a:avLst>
              <a:gd name="adj" fmla="val 8951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80415" y="3581281"/>
            <a:ext cx="91440" cy="1225868"/>
          </a:xfrm>
          <a:prstGeom prst="roundRect">
            <a:avLst>
              <a:gd name="adj" fmla="val 94087"/>
            </a:avLst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6499503" y="3808928"/>
            <a:ext cx="405836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High-Spending Discount Users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499503" y="4251841"/>
            <a:ext cx="718637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839 customers.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3275" y="5011936"/>
            <a:ext cx="7710249" cy="1225868"/>
          </a:xfrm>
          <a:prstGeom prst="roundRect">
            <a:avLst>
              <a:gd name="adj" fmla="val 8951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80415" y="5011936"/>
            <a:ext cx="91440" cy="1225868"/>
          </a:xfrm>
          <a:prstGeom prst="roundRect">
            <a:avLst>
              <a:gd name="adj" fmla="val 94087"/>
            </a:avLst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6499503" y="5239583"/>
            <a:ext cx="329076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Products by Rating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99503" y="5682496"/>
            <a:ext cx="718637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Gloves, Sandals, Boots, Hat, Skirt.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03275" y="6442591"/>
            <a:ext cx="7710249" cy="1225868"/>
          </a:xfrm>
          <a:prstGeom prst="roundRect">
            <a:avLst>
              <a:gd name="adj" fmla="val 8951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180415" y="6442591"/>
            <a:ext cx="91440" cy="1225868"/>
          </a:xfrm>
          <a:prstGeom prst="roundRect">
            <a:avLst>
              <a:gd name="adj" fmla="val 94087"/>
            </a:avLst>
          </a:prstGeom>
          <a:solidFill>
            <a:srgbClr val="B88E23"/>
          </a:solidFill>
          <a:ln/>
        </p:spPr>
      </p:sp>
      <p:sp>
        <p:nvSpPr>
          <p:cNvPr id="18" name="Text 15"/>
          <p:cNvSpPr/>
          <p:nvPr/>
        </p:nvSpPr>
        <p:spPr>
          <a:xfrm>
            <a:off x="6499503" y="6670238"/>
            <a:ext cx="363378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Type Comparison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499503" y="7113151"/>
            <a:ext cx="718637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Standard: $58.46 | Express: $60.48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2370"/>
            <a:ext cx="86979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Analysis: Deeper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4938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FFDF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3344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02477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19491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931914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77666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Subscribers: 1,053, Avg Spend $59.49. Non-Subscribers: 2,847, Avg Spend $59.87.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364938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FFDFA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3344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02477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19491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931914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77666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 (50%), Sneakers (49.66%), Coat (49.07%).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364938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FFDFA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3344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02477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19491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931914"/>
            <a:ext cx="35387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42233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Loyal (3,116), Returning (701), New (83).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689640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DFA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659160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53494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51961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6256615"/>
            <a:ext cx="44781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747034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958 repeat buyers are subscribers.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689640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DFA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659160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53494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551961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6256615"/>
            <a:ext cx="33375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747034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Adult: $62,143, Senior: $55,763.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799" y="534948"/>
            <a:ext cx="6477833" cy="607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Products by Category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80799" y="1531858"/>
            <a:ext cx="13268801" cy="6173391"/>
          </a:xfrm>
          <a:prstGeom prst="roundRect">
            <a:avLst>
              <a:gd name="adj" fmla="val 132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88419" y="1539478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83206" y="1663779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2212300" y="1663779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Accessories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188273" y="1663779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Jewelry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0164247" y="1663779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171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688419" y="2099310"/>
            <a:ext cx="13253561" cy="559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83206" y="2223611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2212300" y="2223611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Accessories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188273" y="2223611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Sunglasses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10164247" y="2223611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161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688419" y="2659142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83206" y="2783443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2212300" y="2783443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Accessories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6188273" y="2783443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Belt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0164247" y="2783443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161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688419" y="3218974"/>
            <a:ext cx="13253561" cy="559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883206" y="3343275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2212300" y="3343275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6188273" y="3343275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Blouse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0164247" y="3343275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171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688419" y="3778806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83206" y="3903107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2212300" y="3903107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6188273" y="3903107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Pants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10164247" y="3903107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171</a:t>
            </a:r>
            <a:endParaRPr lang="en-US" sz="1500" dirty="0"/>
          </a:p>
        </p:txBody>
      </p:sp>
      <p:sp>
        <p:nvSpPr>
          <p:cNvPr id="29" name="Shape 27"/>
          <p:cNvSpPr/>
          <p:nvPr/>
        </p:nvSpPr>
        <p:spPr>
          <a:xfrm>
            <a:off x="688419" y="4338638"/>
            <a:ext cx="13253561" cy="559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883206" y="4462939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2212300" y="4462939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</a:t>
            </a:r>
            <a:endParaRPr lang="en-US" sz="1500" dirty="0"/>
          </a:p>
        </p:txBody>
      </p:sp>
      <p:sp>
        <p:nvSpPr>
          <p:cNvPr id="32" name="Text 30"/>
          <p:cNvSpPr/>
          <p:nvPr/>
        </p:nvSpPr>
        <p:spPr>
          <a:xfrm>
            <a:off x="6188273" y="4462939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Shirt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10164247" y="4462939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169</a:t>
            </a:r>
            <a:endParaRPr lang="en-US" sz="1500" dirty="0"/>
          </a:p>
        </p:txBody>
      </p:sp>
      <p:sp>
        <p:nvSpPr>
          <p:cNvPr id="34" name="Shape 32"/>
          <p:cNvSpPr/>
          <p:nvPr/>
        </p:nvSpPr>
        <p:spPr>
          <a:xfrm>
            <a:off x="688419" y="4898469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883206" y="5022771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1500" dirty="0"/>
          </a:p>
        </p:txBody>
      </p:sp>
      <p:sp>
        <p:nvSpPr>
          <p:cNvPr id="36" name="Text 34"/>
          <p:cNvSpPr/>
          <p:nvPr/>
        </p:nvSpPr>
        <p:spPr>
          <a:xfrm>
            <a:off x="2212300" y="5022771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Footwear</a:t>
            </a:r>
            <a:endParaRPr lang="en-US" sz="1500" dirty="0"/>
          </a:p>
        </p:txBody>
      </p:sp>
      <p:sp>
        <p:nvSpPr>
          <p:cNvPr id="37" name="Text 35"/>
          <p:cNvSpPr/>
          <p:nvPr/>
        </p:nvSpPr>
        <p:spPr>
          <a:xfrm>
            <a:off x="6188273" y="5022771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</a:t>
            </a:r>
            <a:endParaRPr lang="en-US" sz="1500" dirty="0"/>
          </a:p>
        </p:txBody>
      </p:sp>
      <p:sp>
        <p:nvSpPr>
          <p:cNvPr id="38" name="Text 36"/>
          <p:cNvSpPr/>
          <p:nvPr/>
        </p:nvSpPr>
        <p:spPr>
          <a:xfrm>
            <a:off x="10164247" y="5022771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160</a:t>
            </a:r>
            <a:endParaRPr lang="en-US" sz="1500" dirty="0"/>
          </a:p>
        </p:txBody>
      </p:sp>
      <p:sp>
        <p:nvSpPr>
          <p:cNvPr id="39" name="Shape 37"/>
          <p:cNvSpPr/>
          <p:nvPr/>
        </p:nvSpPr>
        <p:spPr>
          <a:xfrm>
            <a:off x="688419" y="5458301"/>
            <a:ext cx="13253561" cy="559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883206" y="5582603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500" dirty="0"/>
          </a:p>
        </p:txBody>
      </p:sp>
      <p:sp>
        <p:nvSpPr>
          <p:cNvPr id="41" name="Text 39"/>
          <p:cNvSpPr/>
          <p:nvPr/>
        </p:nvSpPr>
        <p:spPr>
          <a:xfrm>
            <a:off x="2212300" y="5582603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Footwear</a:t>
            </a:r>
            <a:endParaRPr lang="en-US" sz="1500" dirty="0"/>
          </a:p>
        </p:txBody>
      </p:sp>
      <p:sp>
        <p:nvSpPr>
          <p:cNvPr id="42" name="Text 40"/>
          <p:cNvSpPr/>
          <p:nvPr/>
        </p:nvSpPr>
        <p:spPr>
          <a:xfrm>
            <a:off x="6188273" y="5582603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Shoes</a:t>
            </a:r>
            <a:endParaRPr lang="en-US" sz="1500" dirty="0"/>
          </a:p>
        </p:txBody>
      </p:sp>
      <p:sp>
        <p:nvSpPr>
          <p:cNvPr id="43" name="Text 41"/>
          <p:cNvSpPr/>
          <p:nvPr/>
        </p:nvSpPr>
        <p:spPr>
          <a:xfrm>
            <a:off x="10164247" y="5582603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150</a:t>
            </a:r>
            <a:endParaRPr lang="en-US" sz="1500" dirty="0"/>
          </a:p>
        </p:txBody>
      </p:sp>
      <p:sp>
        <p:nvSpPr>
          <p:cNvPr id="44" name="Shape 42"/>
          <p:cNvSpPr/>
          <p:nvPr/>
        </p:nvSpPr>
        <p:spPr>
          <a:xfrm>
            <a:off x="688419" y="6018133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883206" y="6142434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1500" dirty="0"/>
          </a:p>
        </p:txBody>
      </p:sp>
      <p:sp>
        <p:nvSpPr>
          <p:cNvPr id="46" name="Text 44"/>
          <p:cNvSpPr/>
          <p:nvPr/>
        </p:nvSpPr>
        <p:spPr>
          <a:xfrm>
            <a:off x="2212300" y="6142434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Footwear</a:t>
            </a:r>
            <a:endParaRPr lang="en-US" sz="1500" dirty="0"/>
          </a:p>
        </p:txBody>
      </p:sp>
      <p:sp>
        <p:nvSpPr>
          <p:cNvPr id="47" name="Text 45"/>
          <p:cNvSpPr/>
          <p:nvPr/>
        </p:nvSpPr>
        <p:spPr>
          <a:xfrm>
            <a:off x="6188273" y="6142434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</a:t>
            </a:r>
            <a:endParaRPr lang="en-US" sz="1500" dirty="0"/>
          </a:p>
        </p:txBody>
      </p:sp>
      <p:sp>
        <p:nvSpPr>
          <p:cNvPr id="48" name="Text 46"/>
          <p:cNvSpPr/>
          <p:nvPr/>
        </p:nvSpPr>
        <p:spPr>
          <a:xfrm>
            <a:off x="10164247" y="6142434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145</a:t>
            </a:r>
            <a:endParaRPr lang="en-US" sz="1500" dirty="0"/>
          </a:p>
        </p:txBody>
      </p:sp>
      <p:sp>
        <p:nvSpPr>
          <p:cNvPr id="49" name="Shape 47"/>
          <p:cNvSpPr/>
          <p:nvPr/>
        </p:nvSpPr>
        <p:spPr>
          <a:xfrm>
            <a:off x="688419" y="6577965"/>
            <a:ext cx="13253561" cy="559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883206" y="6702266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1500" dirty="0"/>
          </a:p>
        </p:txBody>
      </p:sp>
      <p:sp>
        <p:nvSpPr>
          <p:cNvPr id="51" name="Text 49"/>
          <p:cNvSpPr/>
          <p:nvPr/>
        </p:nvSpPr>
        <p:spPr>
          <a:xfrm>
            <a:off x="2212300" y="6702266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Outerwear</a:t>
            </a:r>
            <a:endParaRPr lang="en-US" sz="1500" dirty="0"/>
          </a:p>
        </p:txBody>
      </p:sp>
      <p:sp>
        <p:nvSpPr>
          <p:cNvPr id="52" name="Text 50"/>
          <p:cNvSpPr/>
          <p:nvPr/>
        </p:nvSpPr>
        <p:spPr>
          <a:xfrm>
            <a:off x="6188273" y="6702266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Jacket</a:t>
            </a:r>
            <a:endParaRPr lang="en-US" sz="1500" dirty="0"/>
          </a:p>
        </p:txBody>
      </p:sp>
      <p:sp>
        <p:nvSpPr>
          <p:cNvPr id="53" name="Text 51"/>
          <p:cNvSpPr/>
          <p:nvPr/>
        </p:nvSpPr>
        <p:spPr>
          <a:xfrm>
            <a:off x="10164247" y="6702266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163</a:t>
            </a:r>
            <a:endParaRPr lang="en-US" sz="1500" dirty="0"/>
          </a:p>
        </p:txBody>
      </p:sp>
      <p:sp>
        <p:nvSpPr>
          <p:cNvPr id="54" name="Shape 52"/>
          <p:cNvSpPr/>
          <p:nvPr/>
        </p:nvSpPr>
        <p:spPr>
          <a:xfrm>
            <a:off x="688419" y="7137797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883206" y="7262098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500" dirty="0"/>
          </a:p>
        </p:txBody>
      </p:sp>
      <p:sp>
        <p:nvSpPr>
          <p:cNvPr id="56" name="Text 54"/>
          <p:cNvSpPr/>
          <p:nvPr/>
        </p:nvSpPr>
        <p:spPr>
          <a:xfrm>
            <a:off x="2212300" y="7262098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Outerwear</a:t>
            </a:r>
            <a:endParaRPr lang="en-US" sz="1500" dirty="0"/>
          </a:p>
        </p:txBody>
      </p:sp>
      <p:sp>
        <p:nvSpPr>
          <p:cNvPr id="57" name="Text 55"/>
          <p:cNvSpPr/>
          <p:nvPr/>
        </p:nvSpPr>
        <p:spPr>
          <a:xfrm>
            <a:off x="6188273" y="7262098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</a:t>
            </a:r>
            <a:endParaRPr lang="en-US" sz="1500" dirty="0"/>
          </a:p>
        </p:txBody>
      </p:sp>
      <p:sp>
        <p:nvSpPr>
          <p:cNvPr id="58" name="Text 56"/>
          <p:cNvSpPr/>
          <p:nvPr/>
        </p:nvSpPr>
        <p:spPr>
          <a:xfrm>
            <a:off x="10164247" y="7262098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161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Dashboard in 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Visualizing customer behavior for actionable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7903726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2011" y="1738253"/>
            <a:ext cx="329803" cy="329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4114" y="1731526"/>
            <a:ext cx="2793683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84114" y="2207062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3005316"/>
            <a:ext cx="329803" cy="329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4114" y="2998589"/>
            <a:ext cx="3970615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Loyalty Programs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484114" y="3474125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011" y="4272379"/>
            <a:ext cx="329803" cy="329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4114" y="4265652"/>
            <a:ext cx="329981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4114" y="4741188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with margin control.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011" y="5539442"/>
            <a:ext cx="329803" cy="3298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4114" y="5532715"/>
            <a:ext cx="278927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484114" y="6008251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and best-selling items.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011" y="6806505"/>
            <a:ext cx="329803" cy="3298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4114" y="6799778"/>
            <a:ext cx="2772728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484114" y="7275314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 groups and express shipping users.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2025-11-16T11:18:10Z</dcterms:created>
  <dcterms:modified xsi:type="dcterms:W3CDTF">2025-11-16T11:18:10Z</dcterms:modified>
</cp:coreProperties>
</file>